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3" r:id="rId9"/>
    <p:sldId id="267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029E44-5DB8-4CAD-8191-2FC46F5AC0F8}" type="datetimeFigureOut">
              <a:rPr lang="en-US"/>
              <a:pPr>
                <a:defRPr/>
              </a:pPr>
              <a:t>10/21/2008</a:t>
            </a:fld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667A11D-CE8C-47E4-9E72-272B9E231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47800"/>
            <a:ext cx="6553200" cy="1524000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05200"/>
            <a:ext cx="5105400" cy="1524000"/>
          </a:xfrm>
          <a:ln>
            <a:noFill/>
          </a:ln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FB8BF-01D6-467A-8AAB-3C483A09006C}" type="datetimeFigureOut">
              <a:rPr lang="en-US"/>
              <a:pPr>
                <a:defRPr/>
              </a:pPr>
              <a:t>10/21/2008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26ED7-A163-44D5-855F-E30766AFF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457200" y="1600200"/>
            <a:ext cx="8229600" cy="452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690CA-E8F2-42B6-8F60-A83E16D95C7C}" type="datetimeFigureOut">
              <a:rPr lang="en-US"/>
              <a:pPr>
                <a:defRPr/>
              </a:pPr>
              <a:t>10/21/2008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BED32-CA54-48AC-83F1-8F1EB4E46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10800000">
            <a:off x="4572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26670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95831-A363-4D97-B620-C975CC781071}" type="datetimeFigureOut">
              <a:rPr lang="en-US"/>
              <a:pPr>
                <a:defRPr/>
              </a:pPr>
              <a:t>10/21/2008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3E717-A15E-4A79-A0E5-1B96BADCE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503DF-9C11-4643-BDF3-1D1E95B7E795}" type="datetimeFigureOut">
              <a:rPr lang="en-US"/>
              <a:pPr>
                <a:defRPr/>
              </a:pPr>
              <a:t>10/21/2008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11541-4FB2-47BF-95CC-12BCCD0B9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6F887-9BBF-462B-BE09-B3E568918726}" type="datetimeFigureOut">
              <a:rPr lang="en-US"/>
              <a:pPr>
                <a:defRPr/>
              </a:pPr>
              <a:t>10/21/2008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A1231-4613-42DC-BD9B-3776A771E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8DB2B-D282-468F-B4B5-D4DE83918AE1}" type="datetimeFigureOut">
              <a:rPr lang="en-US"/>
              <a:pPr>
                <a:defRPr/>
              </a:pPr>
              <a:t>10/21/2008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B4B6E-7BC4-4CCF-8879-55F48255E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6ED57-61A8-4FF1-B189-C65D0396A708}" type="datetimeFigureOut">
              <a:rPr lang="en-US"/>
              <a:pPr>
                <a:defRPr/>
              </a:pPr>
              <a:t>10/21/2008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A115E-B8CE-42EE-9A5D-E3ED5D364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DDFAE-A806-4EA7-8813-4D71F2050344}" type="datetimeFigureOut">
              <a:rPr lang="en-US"/>
              <a:pPr>
                <a:defRPr/>
              </a:pPr>
              <a:t>10/21/2008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25589-2881-4A26-8FC7-34D3388F3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CF114-0FEC-431C-817D-236015D99FE6}" type="datetimeFigureOut">
              <a:rPr lang="en-US"/>
              <a:pPr>
                <a:defRPr/>
              </a:pPr>
              <a:t>10/21/2008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4949A-A6A4-4010-92A7-C11FB5285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04565-2AD9-49F8-949F-6AC50B34FF8A}" type="datetimeFigureOut">
              <a:rPr lang="en-US"/>
              <a:pPr>
                <a:defRPr/>
              </a:pPr>
              <a:t>10/21/2008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126B4-C86D-41EE-91AF-492277D90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87BE4-B7E6-4528-966B-9AFD1236D2FC}" type="datetimeFigureOut">
              <a:rPr lang="en-US"/>
              <a:pPr>
                <a:defRPr/>
              </a:pPr>
              <a:t>10/21/2008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7482B-9847-48CF-9FC3-9D1193815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92541E-07C4-41FA-9463-B3C3596276E0}" type="datetimeFigureOut">
              <a:rPr lang="en-US"/>
              <a:pPr>
                <a:defRPr/>
              </a:pPr>
              <a:t>10/21/2008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980196-EBFF-43D2-859E-2697329C4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457200" y="1447800"/>
            <a:ext cx="7010400" cy="1524000"/>
          </a:xfrm>
        </p:spPr>
        <p:txBody>
          <a:bodyPr/>
          <a:lstStyle/>
          <a:p>
            <a:pPr algn="ctr" eaLnBrk="1" hangingPunct="1"/>
            <a:r>
              <a:rPr lang="en-US" sz="4400" smtClean="0"/>
              <a:t>¿Cómo se dice, </a:t>
            </a:r>
            <a:br>
              <a:rPr lang="en-US" sz="4400" smtClean="0"/>
            </a:br>
            <a:r>
              <a:rPr lang="en-US" sz="4400" smtClean="0"/>
              <a:t>“Differential Non-Linearity?”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228600" y="3657600"/>
            <a:ext cx="5943600" cy="1524000"/>
          </a:xfrm>
        </p:spPr>
        <p:txBody>
          <a:bodyPr/>
          <a:lstStyle/>
          <a:p>
            <a:pPr algn="ctr" eaLnBrk="1" hangingPunct="1"/>
            <a:r>
              <a:rPr lang="en-US" sz="3600" smtClean="0">
                <a:latin typeface="Times New Roman" pitchFamily="18" charset="0"/>
              </a:rPr>
              <a:t>Engineers and Study Abroad</a:t>
            </a:r>
          </a:p>
        </p:txBody>
      </p:sp>
      <p:sp>
        <p:nvSpPr>
          <p:cNvPr id="14339" name="Subtitle 2"/>
          <p:cNvSpPr>
            <a:spLocks/>
          </p:cNvSpPr>
          <p:nvPr/>
        </p:nvSpPr>
        <p:spPr bwMode="auto">
          <a:xfrm>
            <a:off x="76200" y="4876800"/>
            <a:ext cx="594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Brandon Samter, Colorado School of Mines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	&amp;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Adam Breen, CEA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ubtitle 2"/>
          <p:cNvSpPr>
            <a:spLocks/>
          </p:cNvSpPr>
          <p:nvPr/>
        </p:nvSpPr>
        <p:spPr bwMode="auto">
          <a:xfrm>
            <a:off x="762000" y="2514600"/>
            <a:ext cx="594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4400" b="1">
                <a:solidFill>
                  <a:schemeClr val="bg1"/>
                </a:solidFill>
                <a:latin typeface="Times New Roman" pitchFamily="18" charset="0"/>
              </a:rPr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ubtitle 2"/>
          <p:cNvSpPr>
            <a:spLocks/>
          </p:cNvSpPr>
          <p:nvPr/>
        </p:nvSpPr>
        <p:spPr bwMode="auto">
          <a:xfrm>
            <a:off x="685800" y="304800"/>
            <a:ext cx="594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4400" b="1">
                <a:solidFill>
                  <a:schemeClr val="bg1"/>
                </a:solidFill>
                <a:latin typeface="Times New Roman" pitchFamily="18" charset="0"/>
              </a:rPr>
              <a:t>Thank You!</a:t>
            </a:r>
          </a:p>
        </p:txBody>
      </p:sp>
      <p:sp>
        <p:nvSpPr>
          <p:cNvPr id="24578" name="Subtitle 2"/>
          <p:cNvSpPr>
            <a:spLocks/>
          </p:cNvSpPr>
          <p:nvPr/>
        </p:nvSpPr>
        <p:spPr bwMode="auto">
          <a:xfrm>
            <a:off x="685800" y="2254250"/>
            <a:ext cx="594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4400" b="1">
                <a:solidFill>
                  <a:schemeClr val="bg1"/>
                </a:solidFill>
                <a:latin typeface="Times New Roman" pitchFamily="18" charset="0"/>
              </a:rPr>
              <a:t>Obrigado!</a:t>
            </a:r>
          </a:p>
        </p:txBody>
      </p:sp>
      <p:sp>
        <p:nvSpPr>
          <p:cNvPr id="24579" name="Subtitle 2"/>
          <p:cNvSpPr>
            <a:spLocks/>
          </p:cNvSpPr>
          <p:nvPr/>
        </p:nvSpPr>
        <p:spPr bwMode="auto">
          <a:xfrm>
            <a:off x="685800" y="3230563"/>
            <a:ext cx="594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4400" b="1">
                <a:solidFill>
                  <a:schemeClr val="bg1"/>
                </a:solidFill>
                <a:latin typeface="Times New Roman" pitchFamily="18" charset="0"/>
              </a:rPr>
              <a:t>Dankie!</a:t>
            </a:r>
          </a:p>
        </p:txBody>
      </p:sp>
      <p:sp>
        <p:nvSpPr>
          <p:cNvPr id="24580" name="Subtitle 2"/>
          <p:cNvSpPr>
            <a:spLocks/>
          </p:cNvSpPr>
          <p:nvPr/>
        </p:nvSpPr>
        <p:spPr bwMode="auto">
          <a:xfrm>
            <a:off x="685800" y="4205288"/>
            <a:ext cx="59436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4400" b="1">
                <a:solidFill>
                  <a:schemeClr val="bg1"/>
                </a:solidFill>
                <a:latin typeface="Times New Roman" pitchFamily="18" charset="0"/>
              </a:rPr>
              <a:t>Cám ơn!</a:t>
            </a:r>
          </a:p>
        </p:txBody>
      </p:sp>
      <p:sp>
        <p:nvSpPr>
          <p:cNvPr id="24581" name="Subtitle 2"/>
          <p:cNvSpPr>
            <a:spLocks/>
          </p:cNvSpPr>
          <p:nvPr/>
        </p:nvSpPr>
        <p:spPr bwMode="auto">
          <a:xfrm>
            <a:off x="685800" y="1279525"/>
            <a:ext cx="594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4400" b="1">
                <a:solidFill>
                  <a:schemeClr val="bg1"/>
                </a:solidFill>
                <a:latin typeface="Times New Roman" pitchFamily="18" charset="0"/>
              </a:rPr>
              <a:t>Dhanyavad!</a:t>
            </a:r>
          </a:p>
        </p:txBody>
      </p:sp>
      <p:sp>
        <p:nvSpPr>
          <p:cNvPr id="24582" name="Subtitle 2"/>
          <p:cNvSpPr>
            <a:spLocks/>
          </p:cNvSpPr>
          <p:nvPr/>
        </p:nvSpPr>
        <p:spPr bwMode="auto">
          <a:xfrm>
            <a:off x="685800" y="5181600"/>
            <a:ext cx="594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4400" b="1">
                <a:solidFill>
                  <a:schemeClr val="bg1"/>
                </a:solidFill>
                <a:latin typeface="Times New Roman" pitchFamily="18" charset="0"/>
              </a:rPr>
              <a:t>Mila esker!</a:t>
            </a:r>
          </a:p>
        </p:txBody>
      </p:sp>
      <p:sp>
        <p:nvSpPr>
          <p:cNvPr id="24583" name="Subtitle 2"/>
          <p:cNvSpPr>
            <a:spLocks/>
          </p:cNvSpPr>
          <p:nvPr/>
        </p:nvSpPr>
        <p:spPr bwMode="auto">
          <a:xfrm>
            <a:off x="4800600" y="6477000"/>
            <a:ext cx="426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“Diferencial no lineal”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ubtitle 2"/>
          <p:cNvSpPr>
            <a:spLocks/>
          </p:cNvSpPr>
          <p:nvPr/>
        </p:nvSpPr>
        <p:spPr bwMode="auto">
          <a:xfrm>
            <a:off x="685800" y="304800"/>
            <a:ext cx="594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Why Engineers?</a:t>
            </a:r>
          </a:p>
        </p:txBody>
      </p:sp>
      <p:sp>
        <p:nvSpPr>
          <p:cNvPr id="15362" name="Subtitle 2"/>
          <p:cNvSpPr>
            <a:spLocks/>
          </p:cNvSpPr>
          <p:nvPr/>
        </p:nvSpPr>
        <p:spPr bwMode="auto">
          <a:xfrm>
            <a:off x="762000" y="2895600"/>
            <a:ext cx="8077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  Benefits of studying abroad</a:t>
            </a:r>
          </a:p>
        </p:txBody>
      </p:sp>
      <p:sp>
        <p:nvSpPr>
          <p:cNvPr id="15363" name="Subtitle 2"/>
          <p:cNvSpPr>
            <a:spLocks/>
          </p:cNvSpPr>
          <p:nvPr/>
        </p:nvSpPr>
        <p:spPr bwMode="auto">
          <a:xfrm>
            <a:off x="762000" y="1600200"/>
            <a:ext cx="8077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  Engineering students represent less than 3% of US students studying abroad. (7,500 out of 250,000)</a:t>
            </a:r>
          </a:p>
        </p:txBody>
      </p:sp>
      <p:sp>
        <p:nvSpPr>
          <p:cNvPr id="15364" name="Subtitle 2"/>
          <p:cNvSpPr>
            <a:spLocks/>
          </p:cNvSpPr>
          <p:nvPr/>
        </p:nvSpPr>
        <p:spPr bwMode="auto">
          <a:xfrm>
            <a:off x="762000" y="4953000"/>
            <a:ext cx="53340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 “Real world” perspective</a:t>
            </a:r>
          </a:p>
        </p:txBody>
      </p:sp>
      <p:sp>
        <p:nvSpPr>
          <p:cNvPr id="15365" name="Subtitle 2"/>
          <p:cNvSpPr>
            <a:spLocks/>
          </p:cNvSpPr>
          <p:nvPr/>
        </p:nvSpPr>
        <p:spPr bwMode="auto">
          <a:xfrm>
            <a:off x="762000" y="3835400"/>
            <a:ext cx="5791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 Nature of the engineering curriculum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ubtitle 2"/>
          <p:cNvSpPr>
            <a:spLocks/>
          </p:cNvSpPr>
          <p:nvPr/>
        </p:nvSpPr>
        <p:spPr bwMode="auto">
          <a:xfrm>
            <a:off x="762000" y="990600"/>
            <a:ext cx="5943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  The ability to deal with ambiguity and constant change – and love it.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  The ability to be informed about the industry and where the power is located.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  The ability to take moderate risks and step forward in an unfamiliar situation.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  The ability to act in a diplomatic way and build lasting relations – in the real and in the virtual world.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  The ability to create visions about the future and how you, and your organization, fit into the larger picture.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  The ability to create strategies as well as put them into practical plans and actions.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  The ability to execute leadership, regardless of position, and have respect for different nationalities, cultures, and religions.</a:t>
            </a:r>
          </a:p>
        </p:txBody>
      </p:sp>
      <p:sp>
        <p:nvSpPr>
          <p:cNvPr id="16386" name="Subtitle 2"/>
          <p:cNvSpPr>
            <a:spLocks/>
          </p:cNvSpPr>
          <p:nvPr/>
        </p:nvSpPr>
        <p:spPr bwMode="auto">
          <a:xfrm>
            <a:off x="685800" y="304800"/>
            <a:ext cx="594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The Seven Global Skills*</a:t>
            </a:r>
          </a:p>
        </p:txBody>
      </p:sp>
      <p:sp>
        <p:nvSpPr>
          <p:cNvPr id="16387" name="Subtitle 2"/>
          <p:cNvSpPr>
            <a:spLocks/>
          </p:cNvSpPr>
          <p:nvPr/>
        </p:nvSpPr>
        <p:spPr bwMode="auto">
          <a:xfrm>
            <a:off x="0" y="6477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600" b="1">
                <a:solidFill>
                  <a:schemeClr val="bg1"/>
                </a:solidFill>
              </a:rPr>
              <a:t>*  </a:t>
            </a:r>
            <a:r>
              <a:rPr lang="en-US" sz="1600" b="1" i="1">
                <a:solidFill>
                  <a:schemeClr val="bg1"/>
                </a:solidFill>
              </a:rPr>
              <a:t>The Global Business Person: What is the Secret for Success?</a:t>
            </a:r>
            <a:r>
              <a:rPr lang="en-US" sz="1600">
                <a:solidFill>
                  <a:schemeClr val="bg1"/>
                </a:solidFill>
              </a:rPr>
              <a:t> By Marie-Louise Hansson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ubtitle 2"/>
          <p:cNvSpPr>
            <a:spLocks/>
          </p:cNvSpPr>
          <p:nvPr/>
        </p:nvSpPr>
        <p:spPr bwMode="auto">
          <a:xfrm>
            <a:off x="685800" y="1828800"/>
            <a:ext cx="594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  Mentality</a:t>
            </a:r>
          </a:p>
        </p:txBody>
      </p:sp>
      <p:sp>
        <p:nvSpPr>
          <p:cNvPr id="17410" name="Subtitle 2"/>
          <p:cNvSpPr>
            <a:spLocks/>
          </p:cNvSpPr>
          <p:nvPr/>
        </p:nvSpPr>
        <p:spPr bwMode="auto">
          <a:xfrm>
            <a:off x="685800" y="304800"/>
            <a:ext cx="594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Hurdles</a:t>
            </a:r>
          </a:p>
        </p:txBody>
      </p:sp>
      <p:sp>
        <p:nvSpPr>
          <p:cNvPr id="17411" name="Subtitle 2"/>
          <p:cNvSpPr>
            <a:spLocks/>
          </p:cNvSpPr>
          <p:nvPr/>
        </p:nvSpPr>
        <p:spPr bwMode="auto">
          <a:xfrm>
            <a:off x="685800" y="4400550"/>
            <a:ext cx="59436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  Time</a:t>
            </a:r>
          </a:p>
        </p:txBody>
      </p:sp>
      <p:sp>
        <p:nvSpPr>
          <p:cNvPr id="17412" name="Subtitle 2"/>
          <p:cNvSpPr>
            <a:spLocks/>
          </p:cNvSpPr>
          <p:nvPr/>
        </p:nvSpPr>
        <p:spPr bwMode="auto">
          <a:xfrm>
            <a:off x="685800" y="5257800"/>
            <a:ext cx="59436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  ABET</a:t>
            </a:r>
          </a:p>
        </p:txBody>
      </p:sp>
      <p:sp>
        <p:nvSpPr>
          <p:cNvPr id="17413" name="Subtitle 2"/>
          <p:cNvSpPr>
            <a:spLocks/>
          </p:cNvSpPr>
          <p:nvPr/>
        </p:nvSpPr>
        <p:spPr bwMode="auto">
          <a:xfrm>
            <a:off x="685800" y="3543300"/>
            <a:ext cx="594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  Faculty</a:t>
            </a:r>
          </a:p>
        </p:txBody>
      </p:sp>
      <p:sp>
        <p:nvSpPr>
          <p:cNvPr id="17414" name="Subtitle 2"/>
          <p:cNvSpPr>
            <a:spLocks/>
          </p:cNvSpPr>
          <p:nvPr/>
        </p:nvSpPr>
        <p:spPr bwMode="auto">
          <a:xfrm>
            <a:off x="685800" y="2686050"/>
            <a:ext cx="594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 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ubtitle 2"/>
          <p:cNvSpPr>
            <a:spLocks/>
          </p:cNvSpPr>
          <p:nvPr/>
        </p:nvSpPr>
        <p:spPr bwMode="auto">
          <a:xfrm>
            <a:off x="685800" y="1295400"/>
            <a:ext cx="7315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  Faculty-led – homegrown, consortia, partner US universities</a:t>
            </a:r>
          </a:p>
        </p:txBody>
      </p:sp>
      <p:sp>
        <p:nvSpPr>
          <p:cNvPr id="18434" name="Subtitle 2"/>
          <p:cNvSpPr>
            <a:spLocks/>
          </p:cNvSpPr>
          <p:nvPr/>
        </p:nvSpPr>
        <p:spPr bwMode="auto">
          <a:xfrm>
            <a:off x="685800" y="304800"/>
            <a:ext cx="594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Opportunities</a:t>
            </a:r>
          </a:p>
        </p:txBody>
      </p:sp>
      <p:sp>
        <p:nvSpPr>
          <p:cNvPr id="18435" name="Subtitle 2"/>
          <p:cNvSpPr>
            <a:spLocks/>
          </p:cNvSpPr>
          <p:nvPr/>
        </p:nvSpPr>
        <p:spPr bwMode="auto">
          <a:xfrm>
            <a:off x="685800" y="2438400"/>
            <a:ext cx="7620000" cy="2057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  Exchange/Campus Branches – 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CERAM, Czech Technical University, Hong Kong Polytechnic University, Vaxjo University, Wroclaw University of Technology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Texas A&amp;M in Qatar, Georgia Tech in France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Providers</a:t>
            </a:r>
          </a:p>
        </p:txBody>
      </p:sp>
      <p:sp>
        <p:nvSpPr>
          <p:cNvPr id="18436" name="Subtitle 2"/>
          <p:cNvSpPr>
            <a:spLocks/>
          </p:cNvSpPr>
          <p:nvPr/>
        </p:nvSpPr>
        <p:spPr bwMode="auto">
          <a:xfrm>
            <a:off x="685800" y="5334000"/>
            <a:ext cx="67818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  Internships – RISE, IAESTE, American-Scandinavian Foundation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ubtitle 2"/>
          <p:cNvSpPr>
            <a:spLocks/>
          </p:cNvSpPr>
          <p:nvPr/>
        </p:nvSpPr>
        <p:spPr bwMode="auto">
          <a:xfrm>
            <a:off x="685800" y="1828800"/>
            <a:ext cx="594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  Faculty</a:t>
            </a:r>
          </a:p>
        </p:txBody>
      </p:sp>
      <p:sp>
        <p:nvSpPr>
          <p:cNvPr id="19458" name="Subtitle 2"/>
          <p:cNvSpPr>
            <a:spLocks/>
          </p:cNvSpPr>
          <p:nvPr/>
        </p:nvSpPr>
        <p:spPr bwMode="auto">
          <a:xfrm>
            <a:off x="685800" y="304800"/>
            <a:ext cx="594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Outreach Methods</a:t>
            </a:r>
          </a:p>
        </p:txBody>
      </p:sp>
      <p:sp>
        <p:nvSpPr>
          <p:cNvPr id="19459" name="Subtitle 2"/>
          <p:cNvSpPr>
            <a:spLocks/>
          </p:cNvSpPr>
          <p:nvPr/>
        </p:nvSpPr>
        <p:spPr bwMode="auto">
          <a:xfrm>
            <a:off x="685800" y="3200400"/>
            <a:ext cx="59436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  Students</a:t>
            </a:r>
          </a:p>
        </p:txBody>
      </p:sp>
      <p:sp>
        <p:nvSpPr>
          <p:cNvPr id="19460" name="Subtitle 2"/>
          <p:cNvSpPr>
            <a:spLocks/>
          </p:cNvSpPr>
          <p:nvPr/>
        </p:nvSpPr>
        <p:spPr bwMode="auto">
          <a:xfrm>
            <a:off x="685800" y="4572000"/>
            <a:ext cx="59436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  Getting the word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ubtitle 2"/>
          <p:cNvSpPr>
            <a:spLocks/>
          </p:cNvSpPr>
          <p:nvPr/>
        </p:nvSpPr>
        <p:spPr bwMode="auto">
          <a:xfrm>
            <a:off x="685800" y="2438400"/>
            <a:ext cx="677545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March of globalization – business schools in the early 80s</a:t>
            </a:r>
          </a:p>
        </p:txBody>
      </p:sp>
      <p:sp>
        <p:nvSpPr>
          <p:cNvPr id="20482" name="Subtitle 2"/>
          <p:cNvSpPr>
            <a:spLocks/>
          </p:cNvSpPr>
          <p:nvPr/>
        </p:nvSpPr>
        <p:spPr bwMode="auto">
          <a:xfrm>
            <a:off x="685800" y="304800"/>
            <a:ext cx="594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Is the effort worth it?</a:t>
            </a:r>
          </a:p>
        </p:txBody>
      </p:sp>
      <p:sp>
        <p:nvSpPr>
          <p:cNvPr id="20484" name="Subtitle 2"/>
          <p:cNvSpPr>
            <a:spLocks/>
          </p:cNvSpPr>
          <p:nvPr/>
        </p:nvSpPr>
        <p:spPr bwMode="auto">
          <a:xfrm>
            <a:off x="685800" y="4572000"/>
            <a:ext cx="83058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Further resources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International Colloquium on International Engineering Education (URI)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IEEE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Online Journal for Global Engineering Education</a:t>
            </a:r>
          </a:p>
        </p:txBody>
      </p:sp>
      <p:sp>
        <p:nvSpPr>
          <p:cNvPr id="20486" name="Subtitle 2"/>
          <p:cNvSpPr>
            <a:spLocks/>
          </p:cNvSpPr>
          <p:nvPr/>
        </p:nvSpPr>
        <p:spPr bwMode="auto">
          <a:xfrm>
            <a:off x="685800" y="3657600"/>
            <a:ext cx="677545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Institutional reputation and improved recruiting</a:t>
            </a:r>
          </a:p>
        </p:txBody>
      </p:sp>
      <p:sp>
        <p:nvSpPr>
          <p:cNvPr id="20487" name="Subtitle 2"/>
          <p:cNvSpPr>
            <a:spLocks/>
          </p:cNvSpPr>
          <p:nvPr/>
        </p:nvSpPr>
        <p:spPr bwMode="auto">
          <a:xfrm>
            <a:off x="685800" y="1524000"/>
            <a:ext cx="677545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>
                <a:solidFill>
                  <a:schemeClr val="bg1"/>
                </a:solidFill>
                <a:latin typeface="Times New Roman" pitchFamily="18" charset="0"/>
              </a:rPr>
              <a:t>Benefits to the students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ubtitle 2"/>
          <p:cNvSpPr>
            <a:spLocks/>
          </p:cNvSpPr>
          <p:nvPr/>
        </p:nvSpPr>
        <p:spPr bwMode="auto">
          <a:xfrm>
            <a:off x="685800" y="1219200"/>
            <a:ext cx="662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  What are you doing today with Engineering students?</a:t>
            </a:r>
          </a:p>
        </p:txBody>
      </p:sp>
      <p:sp>
        <p:nvSpPr>
          <p:cNvPr id="21506" name="Subtitle 2"/>
          <p:cNvSpPr>
            <a:spLocks/>
          </p:cNvSpPr>
          <p:nvPr/>
        </p:nvSpPr>
        <p:spPr bwMode="auto">
          <a:xfrm>
            <a:off x="685800" y="304800"/>
            <a:ext cx="594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Group Discussion</a:t>
            </a:r>
          </a:p>
        </p:txBody>
      </p:sp>
      <p:sp>
        <p:nvSpPr>
          <p:cNvPr id="21507" name="Subtitle 2"/>
          <p:cNvSpPr>
            <a:spLocks/>
          </p:cNvSpPr>
          <p:nvPr/>
        </p:nvSpPr>
        <p:spPr bwMode="auto">
          <a:xfrm>
            <a:off x="685800" y="2743200"/>
            <a:ext cx="66294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  What obstacles have you come up against?</a:t>
            </a:r>
          </a:p>
        </p:txBody>
      </p:sp>
      <p:sp>
        <p:nvSpPr>
          <p:cNvPr id="21508" name="Subtitle 2"/>
          <p:cNvSpPr>
            <a:spLocks/>
          </p:cNvSpPr>
          <p:nvPr/>
        </p:nvSpPr>
        <p:spPr bwMode="auto">
          <a:xfrm>
            <a:off x="685800" y="4267200"/>
            <a:ext cx="66294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 What is the perspective of your Engineering faculty on </a:t>
            </a:r>
            <a:br>
              <a:rPr lang="en-US" sz="360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international experience?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2"/>
          <p:cNvSpPr>
            <a:spLocks/>
          </p:cNvSpPr>
          <p:nvPr/>
        </p:nvSpPr>
        <p:spPr bwMode="auto">
          <a:xfrm>
            <a:off x="685800" y="1600200"/>
            <a:ext cx="594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  How can you begin on your campus?</a:t>
            </a:r>
          </a:p>
        </p:txBody>
      </p:sp>
      <p:sp>
        <p:nvSpPr>
          <p:cNvPr id="22530" name="Subtitle 2"/>
          <p:cNvSpPr>
            <a:spLocks/>
          </p:cNvSpPr>
          <p:nvPr/>
        </p:nvSpPr>
        <p:spPr bwMode="auto">
          <a:xfrm>
            <a:off x="685800" y="304800"/>
            <a:ext cx="594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Group Discussion</a:t>
            </a:r>
          </a:p>
        </p:txBody>
      </p:sp>
      <p:sp>
        <p:nvSpPr>
          <p:cNvPr id="22531" name="Subtitle 2"/>
          <p:cNvSpPr>
            <a:spLocks/>
          </p:cNvSpPr>
          <p:nvPr/>
        </p:nvSpPr>
        <p:spPr bwMode="auto">
          <a:xfrm>
            <a:off x="685800" y="3086100"/>
            <a:ext cx="59436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  What resources do you need?</a:t>
            </a:r>
          </a:p>
        </p:txBody>
      </p:sp>
      <p:sp>
        <p:nvSpPr>
          <p:cNvPr id="22532" name="Subtitle 2"/>
          <p:cNvSpPr>
            <a:spLocks/>
          </p:cNvSpPr>
          <p:nvPr/>
        </p:nvSpPr>
        <p:spPr bwMode="auto">
          <a:xfrm>
            <a:off x="685800" y="4572000"/>
            <a:ext cx="59436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600">
                <a:solidFill>
                  <a:schemeClr val="bg1"/>
                </a:solidFill>
                <a:latin typeface="Times New Roman" pitchFamily="18" charset="0"/>
              </a:rPr>
              <a:t> What other schools could you collaborate with?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A">
      <a:majorFont>
        <a:latin typeface="Times New Roman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4840</TotalTime>
  <Words>326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Times New Roman</vt:lpstr>
      <vt:lpstr>Verdana</vt:lpstr>
      <vt:lpstr>Calibri</vt:lpstr>
      <vt:lpstr>Wingdings</vt:lpstr>
      <vt:lpstr>Office Theme</vt:lpstr>
      <vt:lpstr>¿Cómo se dice,  “Differential Non-Linearity?”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CEA Global Education Solutions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 Weber</dc:creator>
  <cp:lastModifiedBy>Adam Breen</cp:lastModifiedBy>
  <cp:revision>10</cp:revision>
  <dcterms:created xsi:type="dcterms:W3CDTF">2008-09-22T19:45:06Z</dcterms:created>
  <dcterms:modified xsi:type="dcterms:W3CDTF">2008-10-22T03:48:03Z</dcterms:modified>
</cp:coreProperties>
</file>