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28" r:id="rId1"/>
  </p:sldMasterIdLst>
  <p:notesMasterIdLst>
    <p:notesMasterId r:id="rId38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6" r:id="rId17"/>
    <p:sldId id="277" r:id="rId18"/>
    <p:sldId id="295" r:id="rId19"/>
    <p:sldId id="278" r:id="rId20"/>
    <p:sldId id="279" r:id="rId21"/>
    <p:sldId id="259" r:id="rId22"/>
    <p:sldId id="260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8" r:id="rId31"/>
    <p:sldId id="289" r:id="rId32"/>
    <p:sldId id="290" r:id="rId33"/>
    <p:sldId id="291" r:id="rId34"/>
    <p:sldId id="292" r:id="rId35"/>
    <p:sldId id="293" r:id="rId36"/>
    <p:sldId id="258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02" d="100"/>
          <a:sy n="102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theme" Target="theme/theme1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07D93-7217-0E48-ADDF-A9AFDFA55D2F}" type="datetimeFigureOut">
              <a:rPr lang="en-US" smtClean="0"/>
              <a:pPr/>
              <a:t>10/21/08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39FCB-4DE3-1747-98CB-D6076D31EB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E13501-EA3F-9A4C-9F3F-CE3C47EAC778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 is to give you the information, the </a:t>
            </a:r>
            <a:r>
              <a:rPr lang="en-US" dirty="0" err="1"/>
              <a:t>whats</a:t>
            </a:r>
            <a:r>
              <a:rPr lang="en-US" dirty="0"/>
              <a:t>, whys, and </a:t>
            </a:r>
            <a:r>
              <a:rPr lang="en-US" dirty="0" err="1"/>
              <a:t>hows</a:t>
            </a:r>
            <a:r>
              <a:rPr lang="en-US" dirty="0"/>
              <a:t> so you can more effectively reach more students.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F717A8-0EDB-5F4B-919C-A75A40F2C092}" type="slidenum">
              <a:rPr lang="en-US"/>
              <a:pPr/>
              <a:t>24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Source: Boyd, d. m., &amp; Ellison, N. B. (2007). Social network sites: Definition, history, and scholarship. Journal of Computer-Mediated Communication, 13(1), article 11. http://jcmc.indiana.edu/vol13/issue1/boyd.ellison.html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33F1E7-F804-054F-A9E1-E6EAB430FFF7}" type="slidenum">
              <a:rPr lang="en-US"/>
              <a:pPr/>
              <a:t>26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3505AA-0A6D-844C-ACF3-02BEF8382CC4}" type="slidenum">
              <a:rPr lang="en-US"/>
              <a:pPr/>
              <a:t>27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BF47B7-7B77-7243-8F08-ADFAAEC4015B}" type="slidenum">
              <a:rPr lang="en-US"/>
              <a:pPr/>
              <a:t>28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Junco, Reynol; Mastrodicasa, Jeanna (2007-03-29). Connecting to the Net.Generation: What Higher Education Professionals Need to Know About Today's Students, 1st, NASPA. ISBN 0-931654-48-3. Results from a  study of 7,705 college students in the US.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5ED800-E924-7C4C-BCC1-82D975026421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235A44-EC46-AD41-849B-EC530DC2910E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18A021-04EA-BB46-A049-3801871FF080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http://www.comscore.com/press/release.asp?press=2396. </a:t>
            </a:r>
            <a:r>
              <a:rPr lang="en-US" sz="500" dirty="0"/>
              <a:t>Source: comScore World Metrix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D9EAD7-A085-C44E-A6DE-7BF145A04C03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ACEB-A003-994F-82B2-E551E67426C3}" type="datetimeFigureOut">
              <a:rPr lang="en-US" smtClean="0"/>
              <a:pPr/>
              <a:t>10/21/08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ACEB-A003-994F-82B2-E551E67426C3}" type="datetimeFigureOut">
              <a:rPr lang="en-US" smtClean="0"/>
              <a:pPr/>
              <a:t>10/21/08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40D3-D5A8-FB42-9688-C8631D7AF3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6DACEB-A003-994F-82B2-E551E67426C3}" type="datetimeFigureOut">
              <a:rPr lang="en-US" smtClean="0"/>
              <a:pPr/>
              <a:t>10/21/08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40D3-D5A8-FB42-9688-C8631D7AF3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6DACEB-A003-994F-82B2-E551E67426C3}" type="datetimeFigureOut">
              <a:rPr lang="en-US" smtClean="0"/>
              <a:pPr/>
              <a:t>10/21/08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40D3-D5A8-FB42-9688-C8631D7AF3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6DACEB-A003-994F-82B2-E551E67426C3}" type="datetimeFigureOut">
              <a:rPr lang="en-US" smtClean="0"/>
              <a:pPr/>
              <a:t>10/21/08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40D3-D5A8-FB42-9688-C8631D7AF3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ACEB-A003-994F-82B2-E551E67426C3}" type="datetimeFigureOut">
              <a:rPr lang="en-US" smtClean="0"/>
              <a:pPr/>
              <a:t>10/21/08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40D3-D5A8-FB42-9688-C8631D7AF3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ACEB-A003-994F-82B2-E551E67426C3}" type="datetimeFigureOut">
              <a:rPr lang="en-US" smtClean="0"/>
              <a:pPr/>
              <a:t>10/21/08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40D3-D5A8-FB42-9688-C8631D7AF3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ACEB-A003-994F-82B2-E551E67426C3}" type="datetimeFigureOut">
              <a:rPr lang="en-US" smtClean="0"/>
              <a:pPr/>
              <a:t>10/21/08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40D3-D5A8-FB42-9688-C8631D7AF3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3609B039-88FB-2F42-B71F-CABBD95A31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EC14BE77-1375-604C-8D13-7C07875635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A5297828-7CDA-7349-845E-2B4EB60A30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ACEB-A003-994F-82B2-E551E67426C3}" type="datetimeFigureOut">
              <a:rPr lang="en-US" smtClean="0"/>
              <a:pPr/>
              <a:t>10/21/08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40D3-D5A8-FB42-9688-C8631D7AF3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82E7550B-8252-6743-8358-9535F279B3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6DACEB-A003-994F-82B2-E551E67426C3}" type="datetimeFigureOut">
              <a:rPr lang="en-US" smtClean="0"/>
              <a:pPr/>
              <a:t>10/21/08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CD40D3-D5A8-FB42-9688-C8631D7AF3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ACEB-A003-994F-82B2-E551E67426C3}" type="datetimeFigureOut">
              <a:rPr lang="en-US" smtClean="0"/>
              <a:pPr/>
              <a:t>10/21/08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40D3-D5A8-FB42-9688-C8631D7AF3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ACEB-A003-994F-82B2-E551E67426C3}" type="datetimeFigureOut">
              <a:rPr lang="en-US" smtClean="0"/>
              <a:pPr/>
              <a:t>10/21/08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40D3-D5A8-FB42-9688-C8631D7AF3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ACEB-A003-994F-82B2-E551E67426C3}" type="datetimeFigureOut">
              <a:rPr lang="en-US" smtClean="0"/>
              <a:pPr/>
              <a:t>10/21/08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40D3-D5A8-FB42-9688-C8631D7AF3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ACEB-A003-994F-82B2-E551E67426C3}" type="datetimeFigureOut">
              <a:rPr lang="en-US" smtClean="0"/>
              <a:pPr/>
              <a:t>10/21/08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40D3-D5A8-FB42-9688-C8631D7AF3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ACEB-A003-994F-82B2-E551E67426C3}" type="datetimeFigureOut">
              <a:rPr lang="en-US" smtClean="0"/>
              <a:pPr/>
              <a:t>10/21/08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40D3-D5A8-FB42-9688-C8631D7AF3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ACEB-A003-994F-82B2-E551E67426C3}" type="datetimeFigureOut">
              <a:rPr lang="en-US" smtClean="0"/>
              <a:pPr/>
              <a:t>10/21/08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40D3-D5A8-FB42-9688-C8631D7AF3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2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4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6DACEB-A003-994F-82B2-E551E67426C3}" type="datetimeFigureOut">
              <a:rPr lang="en-US" smtClean="0"/>
              <a:pPr/>
              <a:t>10/21/08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CD40D3-D5A8-FB42-9688-C8631D7AF3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image" Target="../media/image16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ibull@nebrwesleyan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1"/>
            <a:ext cx="8228013" cy="1143000"/>
          </a:xfrm>
        </p:spPr>
        <p:txBody>
          <a:bodyPr/>
          <a:lstStyle/>
          <a:p>
            <a:r>
              <a:rPr lang="en-US" dirty="0" smtClean="0"/>
              <a:t>Media Matters: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2438401"/>
            <a:ext cx="8228013" cy="10668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Innovations in Study Abroad Promotion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886200"/>
            <a:ext cx="6781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Kay Forsyth, Utah State University</a:t>
            </a:r>
          </a:p>
          <a:p>
            <a:r>
              <a:rPr lang="en-US" sz="2200" dirty="0" smtClean="0"/>
              <a:t>Inger Bull, Nebraska Wesleyan University</a:t>
            </a:r>
          </a:p>
          <a:p>
            <a:r>
              <a:rPr lang="en-US" sz="2200" dirty="0" smtClean="0"/>
              <a:t>Trevor Wright, International Studies Abroad (ISA)</a:t>
            </a:r>
          </a:p>
          <a:p>
            <a:endParaRPr lang="en-US" sz="2200" dirty="0" smtClean="0"/>
          </a:p>
          <a:p>
            <a:endParaRPr lang="en-US" sz="2200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Assistance on the ground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000" b="1" dirty="0"/>
              <a:t>Local university partners</a:t>
            </a:r>
          </a:p>
          <a:p>
            <a:r>
              <a:rPr lang="en-US" sz="3000" b="1" dirty="0"/>
              <a:t> Faculty leaders and groups abroad</a:t>
            </a:r>
          </a:p>
          <a:p>
            <a:r>
              <a:rPr lang="en-US" sz="3000" b="1" dirty="0"/>
              <a:t> Study abroad semester students</a:t>
            </a:r>
          </a:p>
          <a:p>
            <a:endParaRPr lang="en-US" sz="3000" b="1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000" b="1" dirty="0"/>
              <a:t>Defining the  project--what do we need to know?</a:t>
            </a:r>
          </a:p>
          <a:p>
            <a:pPr lvl="2"/>
            <a:r>
              <a:rPr lang="en-US" sz="3000" b="1" dirty="0"/>
              <a:t>Why Study Abroad?</a:t>
            </a:r>
          </a:p>
          <a:p>
            <a:pPr lvl="2"/>
            <a:r>
              <a:rPr lang="en-US" sz="3000" b="1" dirty="0"/>
              <a:t>Easy</a:t>
            </a:r>
          </a:p>
          <a:p>
            <a:pPr lvl="2"/>
            <a:r>
              <a:rPr lang="en-US" sz="3000" b="1" dirty="0"/>
              <a:t>Benefits</a:t>
            </a:r>
          </a:p>
          <a:p>
            <a:pPr lvl="2"/>
            <a:r>
              <a:rPr lang="en-US" sz="3000" b="1" dirty="0" smtClean="0"/>
              <a:t>Affordable</a:t>
            </a:r>
          </a:p>
          <a:p>
            <a:r>
              <a:rPr lang="en-US" sz="3000" b="1" dirty="0" smtClean="0"/>
              <a:t>Decide on an itinerary-two weeks filming in Europe</a:t>
            </a:r>
          </a:p>
          <a:p>
            <a:r>
              <a:rPr lang="en-US" sz="3000" b="1" dirty="0" smtClean="0"/>
              <a:t>Contact and arrange meetings with universities</a:t>
            </a:r>
          </a:p>
          <a:p>
            <a:r>
              <a:rPr lang="en-US" sz="3000" b="1" dirty="0" smtClean="0"/>
              <a:t>Film students on location</a:t>
            </a:r>
          </a:p>
          <a:p>
            <a:pPr lvl="2"/>
            <a:endParaRPr lang="en-US" sz="3000" b="1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 of Production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762000" y="2514600"/>
            <a:ext cx="7662863" cy="3657600"/>
          </a:xfrm>
        </p:spPr>
        <p:txBody>
          <a:bodyPr/>
          <a:lstStyle/>
          <a:p>
            <a:r>
              <a:rPr lang="en-US" sz="3000" dirty="0"/>
              <a:t> </a:t>
            </a:r>
            <a:r>
              <a:rPr lang="en-US" sz="3000" b="1" dirty="0"/>
              <a:t>R/T international airfare (grad student)</a:t>
            </a:r>
          </a:p>
          <a:p>
            <a:r>
              <a:rPr lang="en-US" sz="3000" b="1" dirty="0"/>
              <a:t> Local transportation (grad student)</a:t>
            </a:r>
          </a:p>
          <a:p>
            <a:r>
              <a:rPr lang="en-US" sz="3000" b="1" dirty="0"/>
              <a:t> Housing and food (grad student)</a:t>
            </a:r>
          </a:p>
          <a:p>
            <a:r>
              <a:rPr lang="en-US" sz="3000" b="1" dirty="0"/>
              <a:t> Camera equipment donated by Art Dept.</a:t>
            </a:r>
          </a:p>
          <a:p>
            <a:r>
              <a:rPr lang="en-US" sz="3000" b="1" dirty="0"/>
              <a:t> Batteries and film supplies</a:t>
            </a: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18425" cy="4419600"/>
          </a:xfrm>
        </p:spPr>
        <p:txBody>
          <a:bodyPr/>
          <a:lstStyle/>
          <a:p>
            <a:r>
              <a:rPr lang="en-US" sz="3000" b="1" dirty="0"/>
              <a:t>Follow 2 faculty-led groups in Germany and France</a:t>
            </a:r>
          </a:p>
          <a:p>
            <a:r>
              <a:rPr lang="en-US" sz="3000" b="1" dirty="0"/>
              <a:t>Visit partner institutions in Austria, Netherlands, Germany and Italy </a:t>
            </a:r>
          </a:p>
          <a:p>
            <a:r>
              <a:rPr lang="en-US" sz="3000" b="1" dirty="0"/>
              <a:t>20 hours of footage on locations </a:t>
            </a:r>
          </a:p>
          <a:p>
            <a:r>
              <a:rPr lang="en-US" sz="3000" b="1" dirty="0"/>
              <a:t>Target 5 student “actors”</a:t>
            </a:r>
          </a:p>
          <a:p>
            <a:r>
              <a:rPr lang="en-US" sz="3000" b="1" dirty="0"/>
              <a:t>Branding and logos</a:t>
            </a: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762000" y="2438400"/>
            <a:ext cx="7662863" cy="3810000"/>
          </a:xfrm>
        </p:spPr>
        <p:txBody>
          <a:bodyPr>
            <a:normAutofit lnSpcReduction="10000"/>
          </a:bodyPr>
          <a:lstStyle/>
          <a:p>
            <a:r>
              <a:rPr lang="en-US" sz="3000" b="1" dirty="0"/>
              <a:t>Graduate student's first trip to Europe</a:t>
            </a:r>
          </a:p>
          <a:p>
            <a:r>
              <a:rPr lang="en-US" sz="3000" b="1" dirty="0"/>
              <a:t>Graduate student earns 9 credit hours of graduate art credit</a:t>
            </a:r>
          </a:p>
          <a:p>
            <a:r>
              <a:rPr lang="en-US" sz="3000" b="1" dirty="0"/>
              <a:t>Mentoring/grading by art professor </a:t>
            </a:r>
          </a:p>
          <a:p>
            <a:r>
              <a:rPr lang="en-US" sz="3000" b="1" dirty="0"/>
              <a:t>Collaboration on the cutting floor </a:t>
            </a:r>
          </a:p>
          <a:p>
            <a:r>
              <a:rPr lang="en-US" sz="3000" b="1" dirty="0"/>
              <a:t>DVD--conveys the message!</a:t>
            </a: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</a:t>
            </a:r>
          </a:p>
        </p:txBody>
      </p:sp>
      <p:sp>
        <p:nvSpPr>
          <p:cNvPr id="22531" name="Rectangle 3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54012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en-US" sz="3000" b="1" dirty="0"/>
              <a:t>Classroom presentations</a:t>
            </a:r>
          </a:p>
          <a:p>
            <a:pPr>
              <a:lnSpc>
                <a:spcPct val="80000"/>
              </a:lnSpc>
            </a:pPr>
            <a:r>
              <a:rPr lang="en-US" sz="3000" b="1" dirty="0"/>
              <a:t>Freshman orientations</a:t>
            </a:r>
          </a:p>
          <a:p>
            <a:pPr>
              <a:lnSpc>
                <a:spcPct val="80000"/>
              </a:lnSpc>
            </a:pPr>
            <a:r>
              <a:rPr lang="en-US" sz="3000" b="1" dirty="0"/>
              <a:t>Study abroad fair </a:t>
            </a:r>
          </a:p>
          <a:p>
            <a:pPr>
              <a:lnSpc>
                <a:spcPct val="80000"/>
              </a:lnSpc>
            </a:pPr>
            <a:r>
              <a:rPr lang="en-US" sz="3000" b="1" dirty="0"/>
              <a:t>New student recruiting fairs</a:t>
            </a:r>
          </a:p>
          <a:p>
            <a:pPr>
              <a:lnSpc>
                <a:spcPct val="80000"/>
              </a:lnSpc>
            </a:pPr>
            <a:r>
              <a:rPr lang="en-US" sz="3000" b="1" dirty="0"/>
              <a:t>Satellite campus study abroad recruiting</a:t>
            </a:r>
          </a:p>
          <a:p>
            <a:pPr>
              <a:lnSpc>
                <a:spcPct val="80000"/>
              </a:lnSpc>
            </a:pPr>
            <a:endParaRPr lang="en-US" sz="3000" b="1" dirty="0"/>
          </a:p>
          <a:p>
            <a:pPr>
              <a:lnSpc>
                <a:spcPct val="80000"/>
              </a:lnSpc>
            </a:pP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4"/>
            <a:ext cx="3767328" cy="354012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en-US" sz="3059" b="1" dirty="0" smtClean="0"/>
              <a:t>Faculty leader workshops</a:t>
            </a:r>
          </a:p>
          <a:p>
            <a:pPr>
              <a:lnSpc>
                <a:spcPct val="80000"/>
              </a:lnSpc>
            </a:pPr>
            <a:r>
              <a:rPr lang="en-US" sz="3059" b="1" dirty="0" smtClean="0"/>
              <a:t>Academic advisor meetings</a:t>
            </a:r>
          </a:p>
          <a:p>
            <a:pPr>
              <a:lnSpc>
                <a:spcPct val="80000"/>
              </a:lnSpc>
            </a:pPr>
            <a:r>
              <a:rPr lang="en-US" sz="3059" b="1" dirty="0" smtClean="0"/>
              <a:t>Postcards to advertise video</a:t>
            </a:r>
          </a:p>
          <a:p>
            <a:pPr>
              <a:lnSpc>
                <a:spcPct val="80000"/>
              </a:lnSpc>
            </a:pPr>
            <a:r>
              <a:rPr lang="en-US" sz="3059" b="1" dirty="0" smtClean="0"/>
              <a:t>Website—home page DVD link</a:t>
            </a:r>
          </a:p>
          <a:p>
            <a:endParaRPr lang="en-US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Abroad Website</a:t>
            </a:r>
          </a:p>
        </p:txBody>
      </p:sp>
      <p:pic>
        <p:nvPicPr>
          <p:cNvPr id="57353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4998" r="14998" b="4688"/>
          <a:stretch>
            <a:fillRect/>
          </a:stretch>
        </p:blipFill>
        <p:spPr>
          <a:xfrm>
            <a:off x="1828800" y="2057400"/>
            <a:ext cx="5749925" cy="4475163"/>
          </a:xfrm>
          <a:noFill/>
        </p:spPr>
      </p:pic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Conclusion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xfrm>
            <a:off x="381000" y="2286000"/>
            <a:ext cx="8021638" cy="3751263"/>
          </a:xfrm>
        </p:spPr>
        <p:txBody>
          <a:bodyPr/>
          <a:lstStyle/>
          <a:p>
            <a:r>
              <a:rPr lang="en-US" sz="3000" b="1" dirty="0"/>
              <a:t>Collaboration across campus/departments</a:t>
            </a:r>
          </a:p>
          <a:p>
            <a:r>
              <a:rPr lang="en-US" sz="3000" b="1" dirty="0"/>
              <a:t>Finished product---great PR!!!</a:t>
            </a:r>
          </a:p>
          <a:p>
            <a:r>
              <a:rPr lang="en-US" sz="3000" b="1" dirty="0"/>
              <a:t>Consistent advertising connections—DVD, postcard logos website advertising, new flyers</a:t>
            </a:r>
          </a:p>
          <a:p>
            <a:r>
              <a:rPr lang="en-US" sz="3000" b="1" dirty="0"/>
              <a:t>DVD launch party— a job well done!</a:t>
            </a: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ctrTitle"/>
          </p:nvPr>
        </p:nvSpPr>
        <p:spPr>
          <a:xfrm>
            <a:off x="457199" y="1295401"/>
            <a:ext cx="8228013" cy="990600"/>
          </a:xfrm>
        </p:spPr>
        <p:txBody>
          <a:bodyPr/>
          <a:lstStyle/>
          <a:p>
            <a:r>
              <a:rPr lang="en-US" sz="4200" dirty="0" smtClean="0"/>
              <a:t/>
            </a:r>
            <a:br>
              <a:rPr lang="en-US" sz="4200" dirty="0" smtClean="0"/>
            </a:br>
            <a:r>
              <a:rPr lang="en-US" sz="4200" dirty="0" smtClean="0"/>
              <a:t>Single Printed Publication</a:t>
            </a:r>
            <a:br>
              <a:rPr lang="en-US" sz="4200" dirty="0" smtClean="0"/>
            </a:br>
            <a:r>
              <a:rPr lang="en-US" sz="4200" dirty="0" smtClean="0"/>
              <a:t>“One Stop Shop”</a:t>
            </a:r>
            <a:endParaRPr lang="en-US" sz="4200" dirty="0"/>
          </a:p>
        </p:txBody>
      </p:sp>
      <p:sp>
        <p:nvSpPr>
          <p:cNvPr id="2051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117725" algn="l">
              <a:spcBef>
                <a:spcPct val="0"/>
              </a:spcBef>
            </a:pPr>
            <a:r>
              <a:rPr lang="en-US" dirty="0" smtClean="0"/>
              <a:t>Inger Bull</a:t>
            </a:r>
            <a:endParaRPr lang="en-US" dirty="0" smtClean="0">
              <a:solidFill>
                <a:schemeClr val="bg1"/>
              </a:solidFill>
            </a:endParaRPr>
          </a:p>
          <a:p>
            <a:pPr marL="2117725" algn="l">
              <a:spcBef>
                <a:spcPct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Director of International Education</a:t>
            </a:r>
          </a:p>
          <a:p>
            <a:pPr marL="2117725" algn="l">
              <a:spcBef>
                <a:spcPct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Nebraska Wesleyan University</a:t>
            </a:r>
          </a:p>
          <a:p>
            <a:pPr marL="2117725" algn="l">
              <a:spcBef>
                <a:spcPct val="0"/>
              </a:spcBef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Nebraska Wesleyan University </a:t>
            </a:r>
            <a:br>
              <a:rPr lang="en-US" sz="4200" dirty="0" smtClean="0"/>
            </a:br>
            <a:r>
              <a:rPr lang="en-US" sz="4200" dirty="0" smtClean="0"/>
              <a:t>Lincoln, Nebraska</a:t>
            </a:r>
            <a:endParaRPr lang="en-US" sz="4200" dirty="0"/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762000" y="2667000"/>
            <a:ext cx="7662863" cy="3267075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 smtClean="0"/>
              <a:t>1,600 </a:t>
            </a:r>
            <a:r>
              <a:rPr lang="en-US" sz="3000" b="1" dirty="0"/>
              <a:t>undergraduate</a:t>
            </a:r>
            <a:r>
              <a:rPr lang="en-US" sz="3000" b="1" dirty="0" smtClean="0"/>
              <a:t> students </a:t>
            </a:r>
          </a:p>
          <a:p>
            <a:r>
              <a:rPr lang="en-US" sz="3000" b="1" dirty="0" smtClean="0"/>
              <a:t>Small, private, residential  liberal arts college</a:t>
            </a:r>
          </a:p>
          <a:p>
            <a:r>
              <a:rPr lang="en-US" sz="3000" b="1" dirty="0" smtClean="0"/>
              <a:t>47 majors in five divisions: natural sciences, social sciences, fine arts, humanities, professional  </a:t>
            </a:r>
          </a:p>
          <a:p>
            <a:r>
              <a:rPr lang="en-US" sz="3000" b="1" dirty="0" smtClean="0"/>
              <a:t>Winner of the 2008 Paul Simon Award for Internationalization</a:t>
            </a: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Marketing Featured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DVD</a:t>
            </a:r>
          </a:p>
          <a:p>
            <a:r>
              <a:rPr lang="en-US" dirty="0" smtClean="0"/>
              <a:t>Print (booklet)</a:t>
            </a:r>
          </a:p>
          <a:p>
            <a:r>
              <a:rPr lang="en-US" dirty="0" smtClean="0"/>
              <a:t>Website</a:t>
            </a:r>
          </a:p>
          <a:p>
            <a:r>
              <a:rPr lang="en-US" dirty="0" smtClean="0"/>
              <a:t>Social Networking</a:t>
            </a:r>
          </a:p>
          <a:p>
            <a:endParaRPr lang="en-US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Abroad at</a:t>
            </a:r>
            <a:r>
              <a:rPr lang="en-US" dirty="0" smtClean="0"/>
              <a:t> NWU</a:t>
            </a:r>
            <a:endParaRPr lang="en-US" dirty="0"/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762000" y="2438400"/>
            <a:ext cx="7662863" cy="4191000"/>
          </a:xfrm>
        </p:spPr>
        <p:txBody>
          <a:bodyPr>
            <a:normAutofit fontScale="70000" lnSpcReduction="20000"/>
          </a:bodyPr>
          <a:lstStyle/>
          <a:p>
            <a:r>
              <a:rPr lang="en-US" sz="3000" b="1" dirty="0" smtClean="0"/>
              <a:t>~50 students spend a semester or year abroad each academic year</a:t>
            </a:r>
          </a:p>
          <a:p>
            <a:r>
              <a:rPr lang="en-US" sz="3000" b="1" dirty="0" smtClean="0"/>
              <a:t>~70 students participate in short-term study abroad each winter and summer</a:t>
            </a:r>
          </a:p>
          <a:p>
            <a:r>
              <a:rPr lang="en-US" sz="3000" b="1" dirty="0" smtClean="0"/>
              <a:t>~6-8 faculty-led study abroad programs each winter/summer</a:t>
            </a:r>
          </a:p>
          <a:p>
            <a:r>
              <a:rPr lang="en-US" sz="3000" b="1" dirty="0"/>
              <a:t>34 partner institutions in 20 countries and access to over 150 universities in nearly 40 countries through ISEP consortia</a:t>
            </a:r>
            <a:endParaRPr lang="en-US" sz="3000" b="1" dirty="0" smtClean="0"/>
          </a:p>
          <a:p>
            <a:r>
              <a:rPr lang="en-US" sz="3000" b="1" dirty="0" smtClean="0"/>
              <a:t>Three bilateral agreements in Estonia, Japan, &amp; Mexico</a:t>
            </a: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 (Booklet)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Who is your audience?</a:t>
            </a:r>
          </a:p>
          <a:p>
            <a:r>
              <a:rPr lang="en-US" dirty="0" smtClean="0"/>
              <a:t>Undergrads vs. grads</a:t>
            </a:r>
          </a:p>
          <a:p>
            <a:r>
              <a:rPr lang="en-US" dirty="0" smtClean="0"/>
              <a:t>Students vs. parents</a:t>
            </a:r>
          </a:p>
          <a:p>
            <a:r>
              <a:rPr lang="en-US" dirty="0" smtClean="0"/>
              <a:t>Faculty?</a:t>
            </a:r>
            <a:endParaRPr lang="en-US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Size:  Where will they be distributed?  Will they be mailed?</a:t>
            </a:r>
          </a:p>
          <a:p>
            <a:r>
              <a:rPr lang="en-US" dirty="0" smtClean="0"/>
              <a:t>Quantity</a:t>
            </a:r>
          </a:p>
          <a:p>
            <a:r>
              <a:rPr lang="en-US" dirty="0" smtClean="0"/>
              <a:t>How many editions per year?  One per semester?  Summer supplement?</a:t>
            </a:r>
            <a:endParaRPr lang="en-US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28600" y="1371600"/>
            <a:ext cx="8228013" cy="1752600"/>
          </a:xfrm>
        </p:spPr>
        <p:txBody>
          <a:bodyPr/>
          <a:lstStyle/>
          <a:p>
            <a:r>
              <a:rPr lang="en-US" sz="9600" b="1" dirty="0" smtClean="0"/>
              <a:t/>
            </a:r>
            <a:br>
              <a:rPr lang="en-US" sz="9600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5000" b="1" dirty="0" smtClean="0"/>
              <a:t>Social Network Sites</a:t>
            </a:r>
            <a:r>
              <a:rPr lang="en-US" sz="9600" dirty="0" smtClean="0"/>
              <a:t/>
            </a:r>
            <a:br>
              <a:rPr lang="en-US" sz="9600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31242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Trevor Wright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International Studies Abroad (ISA)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839200" cy="1143000"/>
          </a:xfrm>
        </p:spPr>
        <p:txBody>
          <a:bodyPr/>
          <a:lstStyle/>
          <a:p>
            <a:r>
              <a:rPr lang="en-US" sz="4100"/>
              <a:t>What are social network sites?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3970338"/>
          </a:xfrm>
        </p:spPr>
        <p:txBody>
          <a:bodyPr>
            <a:normAutofit fontScale="77500" lnSpcReduction="20000"/>
          </a:bodyPr>
          <a:lstStyle/>
          <a:p>
            <a:pPr marL="609600" indent="-609600">
              <a:lnSpc>
                <a:spcPct val="90000"/>
              </a:lnSpc>
              <a:buFont typeface="Wingdings" pitchFamily="-112" charset="2"/>
              <a:buNone/>
            </a:pPr>
            <a:endParaRPr lang="en-US" sz="2400"/>
          </a:p>
          <a:p>
            <a:pPr marL="609600" indent="-609600">
              <a:lnSpc>
                <a:spcPct val="90000"/>
              </a:lnSpc>
              <a:buFont typeface="Wingdings" pitchFamily="-112" charset="2"/>
              <a:buNone/>
            </a:pPr>
            <a:r>
              <a:rPr lang="en-US" sz="2400" dirty="0"/>
              <a:t>	Web-based sites with services that allow individuals to:</a:t>
            </a:r>
          </a:p>
          <a:p>
            <a:pPr marL="609600" indent="-609600">
              <a:lnSpc>
                <a:spcPct val="90000"/>
              </a:lnSpc>
              <a:buFont typeface="Wingdings" pitchFamily="-112" charset="2"/>
              <a:buNone/>
            </a:pPr>
            <a:endParaRPr lang="en-US" sz="2400" dirty="0"/>
          </a:p>
          <a:p>
            <a:pPr marL="609600" indent="-609600">
              <a:lnSpc>
                <a:spcPct val="90000"/>
              </a:lnSpc>
              <a:buFont typeface="Arial" pitchFamily="-112" charset="0"/>
              <a:buAutoNum type="arabicPeriod"/>
            </a:pPr>
            <a:r>
              <a:rPr lang="en-US" sz="2400" dirty="0"/>
              <a:t>construct a public or semi-public profile within a bounded system, </a:t>
            </a:r>
          </a:p>
          <a:p>
            <a:pPr marL="609600" indent="-609600">
              <a:lnSpc>
                <a:spcPct val="90000"/>
              </a:lnSpc>
              <a:buFont typeface="Arial" pitchFamily="-112" charset="0"/>
              <a:buAutoNum type="arabicPeriod"/>
            </a:pPr>
            <a:endParaRPr lang="en-US" sz="2400" dirty="0"/>
          </a:p>
          <a:p>
            <a:pPr marL="609600" indent="-609600">
              <a:lnSpc>
                <a:spcPct val="90000"/>
              </a:lnSpc>
              <a:buFont typeface="Arial" pitchFamily="-112" charset="0"/>
              <a:buAutoNum type="arabicPeriod"/>
            </a:pPr>
            <a:r>
              <a:rPr lang="en-US" sz="2400" dirty="0"/>
              <a:t>articulate a list of other users with whom they share a connection, and</a:t>
            </a:r>
          </a:p>
          <a:p>
            <a:pPr marL="609600" indent="-609600">
              <a:lnSpc>
                <a:spcPct val="90000"/>
              </a:lnSpc>
              <a:buFont typeface="Arial" pitchFamily="-112" charset="0"/>
              <a:buAutoNum type="arabicPeriod"/>
            </a:pPr>
            <a:endParaRPr lang="en-US" sz="2400" dirty="0"/>
          </a:p>
          <a:p>
            <a:pPr marL="609600" indent="-609600">
              <a:lnSpc>
                <a:spcPct val="90000"/>
              </a:lnSpc>
              <a:buFont typeface="Arial" pitchFamily="-112" charset="0"/>
              <a:buAutoNum type="arabicPeriod"/>
            </a:pPr>
            <a:r>
              <a:rPr lang="en-US" sz="2400" dirty="0"/>
              <a:t>view and traverse their list of connections and those made by others within the system.</a:t>
            </a:r>
            <a:endParaRPr lang="en-US" sz="2800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Services Available</a:t>
            </a: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800"/>
              <a:t>Instant Messaging (IM)</a:t>
            </a:r>
          </a:p>
          <a:p>
            <a:r>
              <a:rPr lang="en-US" sz="2800"/>
              <a:t>E-mail</a:t>
            </a:r>
          </a:p>
          <a:p>
            <a:r>
              <a:rPr lang="en-US" sz="2800"/>
              <a:t>Profile Activity Updates</a:t>
            </a:r>
          </a:p>
          <a:p>
            <a:r>
              <a:rPr lang="en-US" sz="2800"/>
              <a:t>Privacy Options</a:t>
            </a:r>
          </a:p>
          <a:p>
            <a:r>
              <a:rPr lang="en-US" sz="2800"/>
              <a:t>Photo &amp; Video Uploading Capability</a:t>
            </a:r>
          </a:p>
          <a:p>
            <a:r>
              <a:rPr lang="en-US" sz="2800"/>
              <a:t>Interest Groups</a:t>
            </a:r>
          </a:p>
          <a:p>
            <a:r>
              <a:rPr lang="en-US" sz="2800"/>
              <a:t>Message Boards</a:t>
            </a:r>
          </a:p>
          <a:p>
            <a:endParaRPr lang="en-US" sz="280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r>
              <a:rPr lang="en-US" sz="6000" i="0">
                <a:solidFill>
                  <a:schemeClr val="tx1"/>
                </a:solidFill>
                <a:latin typeface="Arial" pitchFamily="-112" charset="0"/>
              </a:rPr>
              <a:t>Why should we care?</a:t>
            </a:r>
            <a:endParaRPr lang="en-US" i="0">
              <a:solidFill>
                <a:schemeClr val="tx1"/>
              </a:solidFill>
              <a:latin typeface="Arial" pitchFamily="-112" charset="0"/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 descr="Milleniels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2590800" y="381000"/>
            <a:ext cx="4062413" cy="5486400"/>
          </a:xfrm>
        </p:spPr>
      </p:pic>
      <p:sp>
        <p:nvSpPr>
          <p:cNvPr id="501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0"/>
            <a:ext cx="7772400" cy="1905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Mr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smtClean="0">
                <a:solidFill>
                  <a:schemeClr val="tx1"/>
                </a:solidFill>
              </a:rPr>
              <a:t>Millennial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The Millennial Generation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3657600"/>
            <a:ext cx="7772400" cy="19812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Born between 1980 and 2000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97% own a computer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76% use IM and social networking sites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15% of IM users are logged on 24/7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66.6% of college students have a Facebook profile</a:t>
            </a:r>
          </a:p>
          <a:p>
            <a:pPr>
              <a:lnSpc>
                <a:spcPct val="90000"/>
              </a:lnSpc>
              <a:buFont typeface="Wingdings" pitchFamily="-112" charset="2"/>
              <a:buNone/>
            </a:pPr>
            <a:endParaRPr lang="en-US" sz="2400" dirty="0"/>
          </a:p>
        </p:txBody>
      </p:sp>
      <p:pic>
        <p:nvPicPr>
          <p:cNvPr id="53253" name="Picture 5" descr="Millennial_mai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00200" y="1371600"/>
            <a:ext cx="5943600" cy="1981200"/>
          </a:xfrm>
        </p:spPr>
      </p:pic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    &amp;     MySpace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740664" y="2492189"/>
            <a:ext cx="3767328" cy="762000"/>
          </a:xfrm>
        </p:spPr>
        <p:txBody>
          <a:bodyPr/>
          <a:lstStyle/>
          <a:p>
            <a:r>
              <a:rPr lang="en-US" dirty="0" smtClean="0"/>
              <a:t>Making Goofy </a:t>
            </a:r>
          </a:p>
          <a:p>
            <a:r>
              <a:rPr lang="en-US" dirty="0" smtClean="0"/>
              <a:t>Smiles Cool</a:t>
            </a:r>
            <a:endParaRPr lang="en-US" dirty="0"/>
          </a:p>
        </p:txBody>
      </p:sp>
      <p:pic>
        <p:nvPicPr>
          <p:cNvPr id="9220" name="Picture 4" descr="faceboo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-1159" b="-1159"/>
          <a:stretch>
            <a:fillRect/>
          </a:stretch>
        </p:blipFill>
        <p:spPr>
          <a:xfrm>
            <a:off x="740664" y="3657600"/>
            <a:ext cx="3767328" cy="2891491"/>
          </a:xfrm>
        </p:spPr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4631578" y="2492189"/>
            <a:ext cx="3767328" cy="1165411"/>
          </a:xfrm>
        </p:spPr>
        <p:txBody>
          <a:bodyPr/>
          <a:lstStyle/>
          <a:p>
            <a:r>
              <a:rPr lang="en-US" dirty="0" smtClean="0"/>
              <a:t>The “Digital Detroit” of social networks holds onto #2 spot</a:t>
            </a:r>
            <a:endParaRPr lang="en-US" dirty="0"/>
          </a:p>
        </p:txBody>
      </p:sp>
      <p:pic>
        <p:nvPicPr>
          <p:cNvPr id="14" name="Picture 4" descr="myspac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 t="-1159" b="-1159"/>
          <a:stretch>
            <a:fillRect/>
          </a:stretch>
        </p:blipFill>
        <p:spPr>
          <a:xfrm>
            <a:off x="4953000" y="3886200"/>
            <a:ext cx="3276276" cy="2514600"/>
          </a:xfrm>
        </p:spPr>
      </p:pic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ctrTitle"/>
          </p:nvPr>
        </p:nvSpPr>
        <p:spPr>
          <a:xfrm>
            <a:off x="457199" y="1295401"/>
            <a:ext cx="8228013" cy="990600"/>
          </a:xfrm>
        </p:spPr>
        <p:txBody>
          <a:bodyPr/>
          <a:lstStyle/>
          <a:p>
            <a:r>
              <a:rPr lang="en-US" sz="4200" dirty="0" smtClean="0"/>
              <a:t/>
            </a:r>
            <a:br>
              <a:rPr lang="en-US" sz="4200" dirty="0" smtClean="0"/>
            </a:br>
            <a:r>
              <a:rPr lang="en-US" sz="4200" dirty="0"/>
              <a:t>DVD Project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117725" algn="l">
              <a:spcBef>
                <a:spcPct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Kay </a:t>
            </a:r>
            <a:r>
              <a:rPr lang="en-US" dirty="0">
                <a:solidFill>
                  <a:schemeClr val="bg1"/>
                </a:solidFill>
              </a:rPr>
              <a:t>Forsyth</a:t>
            </a:r>
          </a:p>
          <a:p>
            <a:pPr marL="2117725" algn="l">
              <a:spcBef>
                <a:spcPct val="0"/>
              </a:spcBef>
            </a:pPr>
            <a:r>
              <a:rPr lang="en-US" dirty="0">
                <a:solidFill>
                  <a:schemeClr val="bg1"/>
                </a:solidFill>
              </a:rPr>
              <a:t>Director, Office of Study Abroad</a:t>
            </a:r>
          </a:p>
          <a:p>
            <a:pPr marL="2117725" algn="l">
              <a:spcBef>
                <a:spcPct val="0"/>
              </a:spcBef>
            </a:pPr>
            <a:r>
              <a:rPr lang="en-US" dirty="0">
                <a:solidFill>
                  <a:schemeClr val="bg1"/>
                </a:solidFill>
              </a:rPr>
              <a:t>Utah State University</a:t>
            </a:r>
          </a:p>
          <a:p>
            <a:pPr marL="2117725" algn="l">
              <a:spcBef>
                <a:spcPct val="0"/>
              </a:spcBef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/>
              <a:t>The Veterans and Up-and-Comers….</a:t>
            </a:r>
          </a:p>
        </p:txBody>
      </p:sp>
      <p:pic>
        <p:nvPicPr>
          <p:cNvPr id="17415" name="Picture 7" descr="logo-hi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00200" y="2590800"/>
            <a:ext cx="1981200" cy="1981200"/>
          </a:xfrm>
        </p:spPr>
      </p:pic>
      <p:pic>
        <p:nvPicPr>
          <p:cNvPr id="17416" name="Picture 8" descr="Friendster-log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2413000"/>
            <a:ext cx="3810000" cy="1676400"/>
          </a:xfrm>
        </p:spPr>
      </p:pic>
      <p:pic>
        <p:nvPicPr>
          <p:cNvPr id="17417" name="Picture 9" descr="orkut-log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685800" y="4800600"/>
            <a:ext cx="3810000" cy="1247775"/>
          </a:xfrm>
        </p:spPr>
      </p:pic>
      <p:pic>
        <p:nvPicPr>
          <p:cNvPr id="17418" name="Picture 10" descr="bebo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4800600" y="4800600"/>
            <a:ext cx="3810000" cy="1420813"/>
          </a:xfrm>
        </p:spPr>
      </p:pic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l"/>
            <a:r>
              <a:rPr lang="en-US" sz="3200" dirty="0"/>
              <a:t>Worldwide Growth among Selected Social Networking Sites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Total Worldwide Audience, Age 15+</a:t>
            </a:r>
            <a:br>
              <a:rPr lang="en-US" sz="2000" dirty="0"/>
            </a:br>
            <a:endParaRPr lang="en-US" dirty="0"/>
          </a:p>
        </p:txBody>
      </p:sp>
      <p:graphicFrame>
        <p:nvGraphicFramePr>
          <p:cNvPr id="20601" name="Group 121"/>
          <p:cNvGraphicFramePr>
            <a:graphicFrameLocks noGrp="1"/>
          </p:cNvGraphicFramePr>
          <p:nvPr>
            <p:ph type="tbl" idx="1"/>
          </p:nvPr>
        </p:nvGraphicFramePr>
        <p:xfrm>
          <a:off x="381000" y="1371600"/>
          <a:ext cx="8305800" cy="4815840"/>
        </p:xfrm>
        <a:graphic>
          <a:graphicData uri="http://schemas.openxmlformats.org/drawingml/2006/table">
            <a:tbl>
              <a:tblPr/>
              <a:tblGrid>
                <a:gridCol w="2133600"/>
                <a:gridCol w="2057400"/>
                <a:gridCol w="2057400"/>
                <a:gridCol w="2057400"/>
              </a:tblGrid>
              <a:tr h="45720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Total Unique Visitors (000)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30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June-2007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June-2008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% Change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Total Internet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778,310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860,514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11%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Social Networking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464,437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580,510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25%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Facebook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52,167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132,105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153%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MySpace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114,147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117,582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Hi5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28,174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56,367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Friendster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24,675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37,080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Orkut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24,120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34,028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41%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Bebo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18,200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24,017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32%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How can social network sites help me promote international education?</a:t>
            </a:r>
            <a:endParaRPr lang="en-US" dirty="0"/>
          </a:p>
        </p:txBody>
      </p:sp>
      <p:pic>
        <p:nvPicPr>
          <p:cNvPr id="56324" name="Picture 4" descr="harrassed-worker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0" y="2362200"/>
            <a:ext cx="6116638" cy="4114800"/>
          </a:xfrm>
        </p:spPr>
      </p:pic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Promotion / Marketing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4114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Create a Facebook / </a:t>
            </a:r>
            <a:r>
              <a:rPr lang="en-US" sz="2800" dirty="0" err="1"/>
              <a:t>MySpace</a:t>
            </a:r>
            <a:r>
              <a:rPr lang="en-US" sz="2800" dirty="0"/>
              <a:t> </a:t>
            </a:r>
            <a:r>
              <a:rPr lang="en-US" sz="2800" dirty="0" smtClean="0"/>
              <a:t>profile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Special Interest Groups (e.g. Study Abroad at Utah State)</a:t>
            </a:r>
            <a:r>
              <a:rPr lang="en-US" sz="2800" dirty="0" smtClean="0"/>
              <a:t> 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600" dirty="0"/>
              <a:t>Link official website to social network sites</a:t>
            </a:r>
          </a:p>
          <a:p>
            <a:pPr>
              <a:lnSpc>
                <a:spcPct val="90000"/>
              </a:lnSpc>
            </a:pPr>
            <a:r>
              <a:rPr lang="en-US" sz="2600"/>
              <a:t>Provide</a:t>
            </a:r>
            <a:r>
              <a:rPr lang="en-US" sz="2600" smtClean="0"/>
              <a:t> social </a:t>
            </a:r>
            <a:r>
              <a:rPr lang="en-US" sz="2600" dirty="0"/>
              <a:t>network site info on all written promotional materials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Post program changes &amp; updates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Communicate important deadlines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Disperse scholarship information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Online photo contests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Recruit international students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Effective Connections: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00"/>
            <a:ext cx="7543800" cy="4572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595" dirty="0">
                <a:latin typeface="Times New Roman" pitchFamily="-112" charset="0"/>
              </a:rPr>
              <a:t>Connect with students before / during / after program</a:t>
            </a:r>
          </a:p>
          <a:p>
            <a:pPr lvl="1">
              <a:lnSpc>
                <a:spcPct val="90000"/>
              </a:lnSpc>
              <a:buFont typeface="Wingdings" pitchFamily="-112" charset="2"/>
              <a:buChar char="§"/>
            </a:pPr>
            <a:r>
              <a:rPr lang="en-US" sz="2162" dirty="0">
                <a:solidFill>
                  <a:schemeClr val="folHlink"/>
                </a:solidFill>
                <a:latin typeface="Times New Roman" pitchFamily="-112" charset="0"/>
              </a:rPr>
              <a:t>Sites: Facebook, MySpace</a:t>
            </a:r>
            <a:r>
              <a:rPr lang="en-US" sz="2400" dirty="0">
                <a:solidFill>
                  <a:schemeClr val="folHlink"/>
                </a:solidFill>
                <a:latin typeface="Times New Roman" pitchFamily="-112" charset="0"/>
              </a:rPr>
              <a:t> </a:t>
            </a:r>
            <a:endParaRPr lang="en-US" sz="2400" dirty="0">
              <a:latin typeface="Times New Roman" pitchFamily="-112" charset="0"/>
            </a:endParaRPr>
          </a:p>
          <a:p>
            <a:pPr>
              <a:lnSpc>
                <a:spcPct val="90000"/>
              </a:lnSpc>
            </a:pPr>
            <a:r>
              <a:rPr lang="en-US" sz="2595" dirty="0">
                <a:latin typeface="Times New Roman" pitchFamily="-112" charset="0"/>
              </a:rPr>
              <a:t>Connect students with students</a:t>
            </a:r>
          </a:p>
          <a:p>
            <a:pPr lvl="1">
              <a:lnSpc>
                <a:spcPct val="90000"/>
              </a:lnSpc>
              <a:buFont typeface="Wingdings" pitchFamily="-112" charset="2"/>
              <a:buChar char="§"/>
            </a:pPr>
            <a:r>
              <a:rPr lang="en-US" sz="2162" dirty="0">
                <a:solidFill>
                  <a:schemeClr val="folHlink"/>
                </a:solidFill>
                <a:latin typeface="Times New Roman" pitchFamily="-112" charset="0"/>
              </a:rPr>
              <a:t>Sites: Facebook, MySpace, relevant international site on handout</a:t>
            </a:r>
          </a:p>
          <a:p>
            <a:pPr>
              <a:lnSpc>
                <a:spcPct val="90000"/>
              </a:lnSpc>
            </a:pPr>
            <a:r>
              <a:rPr lang="en-US" sz="2595" dirty="0">
                <a:latin typeface="Times New Roman" pitchFamily="-112" charset="0"/>
              </a:rPr>
              <a:t>Connect students with local populations / interest groups</a:t>
            </a:r>
          </a:p>
          <a:p>
            <a:pPr lvl="1">
              <a:lnSpc>
                <a:spcPct val="90000"/>
              </a:lnSpc>
              <a:buFont typeface="Wingdings" pitchFamily="-112" charset="2"/>
              <a:buChar char="§"/>
            </a:pPr>
            <a:r>
              <a:rPr lang="en-US" sz="2162" dirty="0">
                <a:solidFill>
                  <a:schemeClr val="folHlink"/>
                </a:solidFill>
                <a:latin typeface="Times New Roman" pitchFamily="-112" charset="0"/>
              </a:rPr>
              <a:t>Sites: </a:t>
            </a:r>
            <a:r>
              <a:rPr lang="en-US" sz="2162" dirty="0" err="1">
                <a:solidFill>
                  <a:schemeClr val="folHlink"/>
                </a:solidFill>
                <a:latin typeface="Times New Roman" pitchFamily="-112" charset="0"/>
              </a:rPr>
              <a:t>Meetup.com</a:t>
            </a:r>
            <a:r>
              <a:rPr lang="en-US" sz="2162" dirty="0">
                <a:solidFill>
                  <a:schemeClr val="folHlink"/>
                </a:solidFill>
                <a:latin typeface="Times New Roman" pitchFamily="-112" charset="0"/>
              </a:rPr>
              <a:t>, </a:t>
            </a:r>
            <a:r>
              <a:rPr lang="en-US" sz="2162" dirty="0" err="1">
                <a:solidFill>
                  <a:schemeClr val="folHlink"/>
                </a:solidFill>
                <a:latin typeface="Times New Roman" pitchFamily="-112" charset="0"/>
              </a:rPr>
              <a:t>Couchsurfing</a:t>
            </a:r>
            <a:r>
              <a:rPr lang="en-US" sz="2162" dirty="0">
                <a:solidFill>
                  <a:schemeClr val="folHlink"/>
                </a:solidFill>
                <a:latin typeface="Times New Roman" pitchFamily="-112" charset="0"/>
              </a:rPr>
              <a:t>, </a:t>
            </a:r>
            <a:r>
              <a:rPr lang="en-US" sz="2162" dirty="0" err="1">
                <a:solidFill>
                  <a:schemeClr val="folHlink"/>
                </a:solidFill>
                <a:latin typeface="Times New Roman" pitchFamily="-112" charset="0"/>
              </a:rPr>
              <a:t>Ning.com</a:t>
            </a:r>
            <a:r>
              <a:rPr lang="en-US" sz="2162" dirty="0">
                <a:solidFill>
                  <a:schemeClr val="folHlink"/>
                </a:solidFill>
                <a:latin typeface="Times New Roman" pitchFamily="-112" charset="0"/>
              </a:rPr>
              <a:t>, relevant international site on handout</a:t>
            </a:r>
          </a:p>
          <a:p>
            <a:pPr>
              <a:lnSpc>
                <a:spcPct val="90000"/>
              </a:lnSpc>
            </a:pPr>
            <a:r>
              <a:rPr lang="en-US" sz="2595" dirty="0">
                <a:latin typeface="Times New Roman" pitchFamily="-112" charset="0"/>
              </a:rPr>
              <a:t>Connect students with volunteer opportunities</a:t>
            </a:r>
          </a:p>
          <a:p>
            <a:pPr lvl="1">
              <a:lnSpc>
                <a:spcPct val="90000"/>
              </a:lnSpc>
              <a:buFont typeface="Wingdings" pitchFamily="-112" charset="2"/>
              <a:buChar char="§"/>
            </a:pPr>
            <a:r>
              <a:rPr lang="en-US" sz="2162" dirty="0">
                <a:solidFill>
                  <a:schemeClr val="folHlink"/>
                </a:solidFill>
                <a:latin typeface="Times New Roman" pitchFamily="-112" charset="0"/>
              </a:rPr>
              <a:t>Sites: </a:t>
            </a:r>
            <a:r>
              <a:rPr lang="en-US" sz="2162" dirty="0" err="1">
                <a:solidFill>
                  <a:schemeClr val="folHlink"/>
                </a:solidFill>
                <a:latin typeface="Times New Roman" pitchFamily="-112" charset="0"/>
              </a:rPr>
              <a:t>Idealist.org</a:t>
            </a:r>
            <a:r>
              <a:rPr lang="en-US" sz="2162" dirty="0">
                <a:solidFill>
                  <a:schemeClr val="folHlink"/>
                </a:solidFill>
                <a:latin typeface="Times New Roman" pitchFamily="-112" charset="0"/>
              </a:rPr>
              <a:t>, </a:t>
            </a:r>
            <a:r>
              <a:rPr lang="en-US" sz="2162" dirty="0" err="1">
                <a:solidFill>
                  <a:schemeClr val="folHlink"/>
                </a:solidFill>
                <a:latin typeface="Times New Roman" pitchFamily="-112" charset="0"/>
              </a:rPr>
              <a:t>Nabuur</a:t>
            </a:r>
            <a:r>
              <a:rPr lang="en-US" sz="2162" dirty="0">
                <a:solidFill>
                  <a:schemeClr val="folHlink"/>
                </a:solidFill>
                <a:latin typeface="Times New Roman" pitchFamily="-112" charset="0"/>
              </a:rPr>
              <a:t>, </a:t>
            </a:r>
            <a:r>
              <a:rPr lang="en-US" sz="2162" dirty="0" err="1">
                <a:solidFill>
                  <a:schemeClr val="folHlink"/>
                </a:solidFill>
                <a:latin typeface="Times New Roman" pitchFamily="-112" charset="0"/>
              </a:rPr>
              <a:t>TakingITGlobal.org</a:t>
            </a:r>
            <a:endParaRPr lang="en-US" sz="2162" dirty="0">
              <a:solidFill>
                <a:schemeClr val="folHlink"/>
              </a:solidFill>
              <a:latin typeface="Times New Roman" pitchFamily="-112" charset="0"/>
            </a:endParaRPr>
          </a:p>
          <a:p>
            <a:pPr>
              <a:lnSpc>
                <a:spcPct val="90000"/>
              </a:lnSpc>
            </a:pPr>
            <a:r>
              <a:rPr lang="en-US" sz="2595" dirty="0">
                <a:latin typeface="Times New Roman" pitchFamily="-112" charset="0"/>
              </a:rPr>
              <a:t>Connect with foreign faculty / universities</a:t>
            </a:r>
          </a:p>
          <a:p>
            <a:pPr lvl="1">
              <a:lnSpc>
                <a:spcPct val="90000"/>
              </a:lnSpc>
              <a:buClr>
                <a:schemeClr val="folHlink"/>
              </a:buClr>
              <a:buFont typeface="Wingdings" pitchFamily="-112" charset="2"/>
              <a:buChar char="§"/>
            </a:pPr>
            <a:r>
              <a:rPr lang="en-US" sz="2162" dirty="0">
                <a:solidFill>
                  <a:schemeClr val="folHlink"/>
                </a:solidFill>
                <a:latin typeface="Times New Roman" pitchFamily="-112" charset="0"/>
              </a:rPr>
              <a:t>Sites: </a:t>
            </a:r>
            <a:r>
              <a:rPr lang="en-US" sz="2162" dirty="0" err="1">
                <a:solidFill>
                  <a:schemeClr val="folHlink"/>
                </a:solidFill>
                <a:latin typeface="Times New Roman" pitchFamily="-112" charset="0"/>
              </a:rPr>
              <a:t>Linkedin</a:t>
            </a:r>
            <a:endParaRPr lang="en-US" sz="2162" dirty="0">
              <a:solidFill>
                <a:schemeClr val="folHlink"/>
              </a:solidFill>
              <a:latin typeface="Times New Roman" pitchFamily="-112" charset="0"/>
            </a:endParaRPr>
          </a:p>
          <a:p>
            <a:pPr lvl="1">
              <a:lnSpc>
                <a:spcPct val="90000"/>
              </a:lnSpc>
              <a:buFont typeface="Wingdings" pitchFamily="-112" charset="2"/>
              <a:buNone/>
            </a:pPr>
            <a:endParaRPr lang="en-US" sz="2400" dirty="0">
              <a:latin typeface="Times New Roman" pitchFamily="-112" charset="0"/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Continuing Discussion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840" dirty="0"/>
              <a:t>Privacy issues</a:t>
            </a:r>
          </a:p>
          <a:p>
            <a:pPr>
              <a:buFont typeface="Wingdings" pitchFamily="-112" charset="2"/>
              <a:buNone/>
            </a:pPr>
            <a:endParaRPr lang="en-US" sz="2800" dirty="0"/>
          </a:p>
          <a:p>
            <a:r>
              <a:rPr lang="en-US" sz="3840" dirty="0"/>
              <a:t>Student/Faculty relations</a:t>
            </a:r>
          </a:p>
          <a:p>
            <a:pPr>
              <a:buFont typeface="Wingdings" pitchFamily="-112" charset="2"/>
              <a:buNone/>
            </a:pPr>
            <a:endParaRPr lang="en-US" sz="2800" dirty="0"/>
          </a:p>
          <a:p>
            <a:r>
              <a:rPr lang="en-US" sz="3818" dirty="0"/>
              <a:t>Liability</a:t>
            </a:r>
          </a:p>
          <a:p>
            <a:pPr>
              <a:buFont typeface="Wingdings" pitchFamily="-112" charset="2"/>
              <a:buNone/>
            </a:pPr>
            <a:endParaRPr lang="en-US" sz="2800" dirty="0"/>
          </a:p>
          <a:p>
            <a:r>
              <a:rPr lang="en-US" sz="3818" dirty="0"/>
              <a:t>Effectiveness</a:t>
            </a:r>
          </a:p>
          <a:p>
            <a:pPr>
              <a:buFont typeface="Wingdings" pitchFamily="-112" charset="2"/>
              <a:buNone/>
            </a:pPr>
            <a:endParaRPr lang="en-US" sz="2800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Contact the Presenters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2"/>
              <a:buChar char="u"/>
            </a:pPr>
            <a:r>
              <a:rPr lang="en-US" dirty="0" smtClean="0"/>
              <a:t>Kay Forsyth, Utah State University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kay.forsyth@usu.edu</a:t>
            </a: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Inger Bull, Nebraska Wesleyan University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smtClean="0">
                <a:hlinkClick r:id="rId2"/>
              </a:rPr>
              <a:t>ibull@nebrwesleyan.edu</a:t>
            </a: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Trevor Wright, ISA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twright@studiesabroad.com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Utah State University (USU)</a:t>
            </a:r>
            <a:br>
              <a:rPr lang="en-US" sz="4200" dirty="0"/>
            </a:br>
            <a:r>
              <a:rPr lang="en-US" sz="4200" dirty="0"/>
              <a:t>Logan, Utah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762000" y="2667000"/>
            <a:ext cx="7662863" cy="3267075"/>
          </a:xfrm>
        </p:spPr>
        <p:txBody>
          <a:bodyPr>
            <a:normAutofit fontScale="92500"/>
          </a:bodyPr>
          <a:lstStyle/>
          <a:p>
            <a:r>
              <a:rPr lang="en-US" sz="3000" b="1" dirty="0"/>
              <a:t>23,000 undergraduate and graduate students </a:t>
            </a:r>
          </a:p>
          <a:p>
            <a:r>
              <a:rPr lang="en-US" sz="3000" b="1" dirty="0"/>
              <a:t>~ 800 international students</a:t>
            </a:r>
          </a:p>
          <a:p>
            <a:r>
              <a:rPr lang="en-US" sz="3000" b="1" dirty="0"/>
              <a:t>7 colleges and more than 200 majors</a:t>
            </a:r>
          </a:p>
          <a:p>
            <a:r>
              <a:rPr lang="en-US" sz="3000" b="1" dirty="0"/>
              <a:t>Named one of “America’s Best Value Colleges” in the </a:t>
            </a:r>
            <a:r>
              <a:rPr lang="en-US" sz="3000" b="1" i="1" dirty="0"/>
              <a:t>Princeton Review</a:t>
            </a:r>
            <a:endParaRPr lang="en-US" sz="3000" b="1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Abroad at USU</a:t>
            </a: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762000" y="2438400"/>
            <a:ext cx="7662863" cy="4191000"/>
          </a:xfrm>
        </p:spPr>
        <p:txBody>
          <a:bodyPr/>
          <a:lstStyle/>
          <a:p>
            <a:r>
              <a:rPr lang="en-US" sz="3000" b="1" dirty="0"/>
              <a:t>342 students abroad in 2007-2008</a:t>
            </a:r>
          </a:p>
          <a:p>
            <a:r>
              <a:rPr lang="en-US" sz="3000" b="1" dirty="0"/>
              <a:t>34 partner institutions in 20 countries and access to over 150 universities in nearly 40 countries through ISEP consortia</a:t>
            </a:r>
          </a:p>
          <a:p>
            <a:r>
              <a:rPr lang="en-US" sz="3000" b="1" dirty="0"/>
              <a:t>6 affiliate study abroad providers</a:t>
            </a:r>
          </a:p>
          <a:p>
            <a:r>
              <a:rPr lang="en-US" sz="3000" b="1" dirty="0"/>
              <a:t>15 faculty-led summer and/or short-term programs</a:t>
            </a: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USU Study Abroad Marketing Before…..</a:t>
            </a:r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b="1" dirty="0"/>
              <a:t>Flyers on campus</a:t>
            </a:r>
          </a:p>
          <a:p>
            <a:r>
              <a:rPr lang="en-US" sz="3000" b="1" dirty="0"/>
              <a:t>Website promotion</a:t>
            </a:r>
          </a:p>
          <a:p>
            <a:r>
              <a:rPr lang="en-US" sz="3000" b="1" dirty="0"/>
              <a:t>Study abroad fairs</a:t>
            </a:r>
          </a:p>
          <a:p>
            <a:r>
              <a:rPr lang="en-US" sz="3000" b="1" dirty="0"/>
              <a:t>Information sessions</a:t>
            </a:r>
          </a:p>
          <a:p>
            <a:r>
              <a:rPr lang="en-US" sz="3000" b="1" dirty="0"/>
              <a:t>Photo contest</a:t>
            </a:r>
          </a:p>
          <a:p>
            <a:endParaRPr lang="en-US" sz="3000" b="1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DVD: Initial plan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000" b="1" dirty="0"/>
              <a:t>Planning with media consultants</a:t>
            </a:r>
          </a:p>
          <a:p>
            <a:r>
              <a:rPr lang="en-US" sz="3000" b="1" dirty="0"/>
              <a:t>Students abroad use cameras</a:t>
            </a:r>
          </a:p>
          <a:p>
            <a:r>
              <a:rPr lang="en-US" sz="3000" b="1" dirty="0"/>
              <a:t>Production company edit and compile</a:t>
            </a:r>
          </a:p>
          <a:p>
            <a:r>
              <a:rPr lang="en-US" sz="3000" b="1" dirty="0"/>
              <a:t>Benefits vs. costs</a:t>
            </a:r>
          </a:p>
          <a:p>
            <a:endParaRPr lang="en-US" sz="3000" b="1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DVD: A new approach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xfrm>
            <a:off x="762000" y="2514600"/>
            <a:ext cx="7662863" cy="3733800"/>
          </a:xfrm>
        </p:spPr>
        <p:txBody>
          <a:bodyPr/>
          <a:lstStyle/>
          <a:p>
            <a:r>
              <a:rPr lang="en-US" sz="3000" b="1" dirty="0"/>
              <a:t>Art department partnership</a:t>
            </a:r>
          </a:p>
          <a:p>
            <a:r>
              <a:rPr lang="en-US" sz="3000" b="1" dirty="0"/>
              <a:t>Graduate student project</a:t>
            </a:r>
          </a:p>
          <a:p>
            <a:r>
              <a:rPr lang="en-US" sz="3000" b="1" dirty="0"/>
              <a:t>University partners abroad</a:t>
            </a:r>
          </a:p>
          <a:p>
            <a:r>
              <a:rPr lang="en-US" sz="3000" b="1" dirty="0"/>
              <a:t>Fleshing out the plan</a:t>
            </a:r>
          </a:p>
          <a:p>
            <a:r>
              <a:rPr lang="en-US" sz="3000" b="1" dirty="0"/>
              <a:t>Creative funding</a:t>
            </a: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Determine filming locations</a:t>
            </a:r>
            <a:r>
              <a:rPr lang="en-US" sz="4200" dirty="0" smtClean="0"/>
              <a:t> </a:t>
            </a:r>
            <a:br>
              <a:rPr lang="en-US" sz="4200" dirty="0" smtClean="0"/>
            </a:br>
            <a:r>
              <a:rPr lang="en-US" sz="4200" dirty="0" smtClean="0"/>
              <a:t>and </a:t>
            </a:r>
            <a:r>
              <a:rPr lang="en-US" sz="4200" dirty="0"/>
              <a:t>dates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000" b="1" dirty="0"/>
              <a:t>Managing travel between sites</a:t>
            </a:r>
          </a:p>
          <a:p>
            <a:r>
              <a:rPr lang="en-US" sz="3000" b="1" dirty="0"/>
              <a:t>5 countries in Europe</a:t>
            </a:r>
          </a:p>
          <a:p>
            <a:r>
              <a:rPr lang="en-US" sz="3000" b="1" dirty="0"/>
              <a:t>Students onsite for semester or short term programs</a:t>
            </a: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118</TotalTime>
  <Words>1289</Words>
  <Application>Microsoft Macintosh PowerPoint</Application>
  <PresentationFormat>On-screen Show (4:3)</PresentationFormat>
  <Paragraphs>236</Paragraphs>
  <Slides>36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Genesis</vt:lpstr>
      <vt:lpstr>Media Matters:</vt:lpstr>
      <vt:lpstr>Types of Marketing Featured</vt:lpstr>
      <vt:lpstr> DVD Project</vt:lpstr>
      <vt:lpstr>Utah State University (USU) Logan, Utah</vt:lpstr>
      <vt:lpstr>Study Abroad at USU</vt:lpstr>
      <vt:lpstr>USU Study Abroad Marketing Before…..</vt:lpstr>
      <vt:lpstr>DVD: Initial plan</vt:lpstr>
      <vt:lpstr>DVD: A new approach</vt:lpstr>
      <vt:lpstr>Determine filming locations  and dates</vt:lpstr>
      <vt:lpstr>Assistance on the ground</vt:lpstr>
      <vt:lpstr>Implementation</vt:lpstr>
      <vt:lpstr>Costs of Production</vt:lpstr>
      <vt:lpstr>Production</vt:lpstr>
      <vt:lpstr>Outcomes</vt:lpstr>
      <vt:lpstr>Uses</vt:lpstr>
      <vt:lpstr>Study Abroad Website</vt:lpstr>
      <vt:lpstr>Conclusion</vt:lpstr>
      <vt:lpstr> Single Printed Publication “One Stop Shop”</vt:lpstr>
      <vt:lpstr>Nebraska Wesleyan University  Lincoln, Nebraska</vt:lpstr>
      <vt:lpstr>Study Abroad at NWU</vt:lpstr>
      <vt:lpstr>Print (Booklet)</vt:lpstr>
      <vt:lpstr>Professional Printing</vt:lpstr>
      <vt:lpstr>  Social Network Sites </vt:lpstr>
      <vt:lpstr>What are social network sites?</vt:lpstr>
      <vt:lpstr>Services Available</vt:lpstr>
      <vt:lpstr>Why should we care?</vt:lpstr>
      <vt:lpstr>Mr. Millennial</vt:lpstr>
      <vt:lpstr>The Millennial Generation</vt:lpstr>
      <vt:lpstr>Facebook     &amp;     MySpace</vt:lpstr>
      <vt:lpstr>The Veterans and Up-and-Comers….</vt:lpstr>
      <vt:lpstr>Worldwide Growth among Selected Social Networking Sites Total Worldwide Audience, Age 15+ </vt:lpstr>
      <vt:lpstr>How can social network sites help me promote international education?</vt:lpstr>
      <vt:lpstr>Promotion / Marketing</vt:lpstr>
      <vt:lpstr>Effective Connections: </vt:lpstr>
      <vt:lpstr>Continuing Discussion</vt:lpstr>
      <vt:lpstr>To Contact the Presenters</vt:lpstr>
    </vt:vector>
  </TitlesOfParts>
  <Company/>
  <LinksUpToDate>false</LinksUpToDate>
  <SharedDoc>false</SharedDoc>
  <HyperlinksChanged>false</HyperlinksChanged>
  <AppVersion>12.0257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Matters</dc:title>
  <dc:creator>Nebraska Wesleyan University</dc:creator>
  <cp:lastModifiedBy>NWU Loaner 5</cp:lastModifiedBy>
  <cp:revision>51</cp:revision>
  <cp:lastPrinted>2008-10-20T14:55:12Z</cp:lastPrinted>
  <dcterms:created xsi:type="dcterms:W3CDTF">2008-10-22T02:41:11Z</dcterms:created>
  <dcterms:modified xsi:type="dcterms:W3CDTF">2008-10-22T02:51:08Z</dcterms:modified>
</cp:coreProperties>
</file>